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33" r:id="rId8"/>
    <p:sldId id="303" r:id="rId9"/>
    <p:sldId id="304" r:id="rId10"/>
    <p:sldId id="307" r:id="rId11"/>
    <p:sldId id="302" r:id="rId12"/>
    <p:sldId id="308" r:id="rId13"/>
    <p:sldId id="305" r:id="rId14"/>
    <p:sldId id="310" r:id="rId15"/>
    <p:sldId id="311" r:id="rId16"/>
    <p:sldId id="337" r:id="rId17"/>
    <p:sldId id="338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32" r:id="rId28"/>
    <p:sldId id="321" r:id="rId29"/>
    <p:sldId id="322" r:id="rId30"/>
    <p:sldId id="324" r:id="rId31"/>
    <p:sldId id="325" r:id="rId32"/>
    <p:sldId id="326" r:id="rId33"/>
    <p:sldId id="327" r:id="rId34"/>
    <p:sldId id="328" r:id="rId35"/>
    <p:sldId id="329" r:id="rId36"/>
    <p:sldId id="339" r:id="rId37"/>
    <p:sldId id="340" r:id="rId38"/>
    <p:sldId id="342" r:id="rId39"/>
    <p:sldId id="341" r:id="rId40"/>
    <p:sldId id="331" r:id="rId41"/>
    <p:sldId id="334" r:id="rId42"/>
    <p:sldId id="335" r:id="rId43"/>
    <p:sldId id="336" r:id="rId44"/>
    <p:sldId id="33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54" d="100"/>
          <a:sy n="154" d="100"/>
        </p:scale>
        <p:origin x="5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 dirty="0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 dirty="0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 dirty="0"/>
            <a:t>Shape of the Photon</a:t>
          </a:r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 custT="1"/>
      <dgm:spPr/>
      <dgm:t>
        <a:bodyPr/>
        <a:lstStyle/>
        <a:p>
          <a:r>
            <a:rPr lang="en-US" sz="2500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endParaRPr lang="en-US" dirty="0"/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 and Use Them Effectively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 and Use them Effectively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r>
            <a:rPr lang="en-US"/>
            <a:t>And My Husband, Friends, and Family; Without Whom I Would’ve Given Up Long Ago</a:t>
          </a:r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3971067"/>
        <a:ext cx="5928344" cy="1323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 and Use Them Effectively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 and Use them Effectively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 My Husband, Friends, and Family; Without Whom I Would’ve Given Up Long Ago</a:t>
          </a:r>
        </a:p>
      </dsp:txBody>
      <dsp:txXfrm>
        <a:off x="0" y="3971067"/>
        <a:ext cx="5928344" cy="1323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6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6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6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Plan of Attack – What is Needed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2518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  <p:pic>
        <p:nvPicPr>
          <p:cNvPr id="4" name="Graphic 3" descr="Scientist female with solid fill">
            <a:extLst>
              <a:ext uri="{FF2B5EF4-FFF2-40B4-BE49-F238E27FC236}">
                <a16:creationId xmlns:a16="http://schemas.microsoft.com/office/drawing/2014/main" id="{1C254107-D086-D4C5-2D52-35A0F9255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309" y="3364293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29ED718F-17C6-35B3-EFFF-7523AD8D2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9309" y="4700269"/>
            <a:ext cx="914400" cy="914400"/>
          </a:xfrm>
          <a:prstGeom prst="rect">
            <a:avLst/>
          </a:prstGeom>
        </p:spPr>
      </p:pic>
      <p:pic>
        <p:nvPicPr>
          <p:cNvPr id="11" name="Graphic 10" descr="Dim (Medium Sun) with solid fill">
            <a:extLst>
              <a:ext uri="{FF2B5EF4-FFF2-40B4-BE49-F238E27FC236}">
                <a16:creationId xmlns:a16="http://schemas.microsoft.com/office/drawing/2014/main" id="{ED2FAC5A-8BCD-520C-15A4-2A16C8786C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9309" y="22462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2EAFD-5E30-C2A4-1216-86C06F9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- 1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quantum mechanics - Difference between spin and polarization of a photon -  Physics Stack Exchange">
            <a:extLst>
              <a:ext uri="{FF2B5EF4-FFF2-40B4-BE49-F238E27FC236}">
                <a16:creationId xmlns:a16="http://schemas.microsoft.com/office/drawing/2014/main" id="{52043C89-4F03-48DA-06EC-9F818F50B8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2834876"/>
            <a:ext cx="2939515" cy="23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8750C-A401-2D76-4689-2C0CC4FC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420292"/>
            <a:ext cx="2939514" cy="109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CB041-53BA-3E7E-1D3C-CC6851E8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60" y="4450574"/>
            <a:ext cx="2939514" cy="11170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8C623-EAA6-0FDA-D2E4-AC5CA176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fit for the harmonic oscillator framework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a small problem!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Polarization Dependent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2590-98E5-1017-6969-10C294F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- 2</a:t>
            </a: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C026-11FC-E369-B33F-83478F658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“Density Operators of Coherent Fields”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R. J. Glauber and U. M </a:t>
            </a:r>
            <a:r>
              <a:rPr lang="en-US" sz="1800" dirty="0" err="1">
                <a:solidFill>
                  <a:schemeClr val="tx1"/>
                </a:solidFill>
              </a:rPr>
              <a:t>Titul</a:t>
            </a:r>
            <a:r>
              <a:rPr lang="en-CA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æ</a:t>
            </a:r>
            <a:r>
              <a:rPr lang="en-US" sz="1800" dirty="0">
                <a:solidFill>
                  <a:schemeClr val="tx1"/>
                </a:solidFill>
              </a:rPr>
              <a:t>r (GT)</a:t>
            </a:r>
          </a:p>
          <a:p>
            <a:pPr lvl="1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Found Relationship Between: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Inverse Lifetime of Photon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Spectrum of Frequencies</a:t>
            </a:r>
          </a:p>
          <a:p>
            <a:pPr algn="ctr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Gave Rise to Temporal Mode Functions</a:t>
            </a:r>
          </a:p>
        </p:txBody>
      </p:sp>
      <p:pic>
        <p:nvPicPr>
          <p:cNvPr id="3082" name="Picture 10" descr="NEWS CAMPUS. Totgesagte leben länger... FORSCHUNG 10 Lange Nacht der  Forschung. LEHRE &amp; STUDIUM 19 RettungssanitäterInnen-Ausbildung - PDF  Kostenfreier Download">
            <a:extLst>
              <a:ext uri="{FF2B5EF4-FFF2-40B4-BE49-F238E27FC236}">
                <a16:creationId xmlns:a16="http://schemas.microsoft.com/office/drawing/2014/main" id="{26BCE05D-0389-1250-A487-84FF23F81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505" b="-2"/>
          <a:stretch/>
        </p:blipFill>
        <p:spPr bwMode="auto">
          <a:xfrm>
            <a:off x="8111574" y="2057401"/>
            <a:ext cx="3044106" cy="37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9BED4D25-CC9D-3B36-C1BC-9DAF48798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8"/>
          <a:stretch/>
        </p:blipFill>
        <p:spPr bwMode="auto">
          <a:xfrm>
            <a:off x="4860882" y="2057413"/>
            <a:ext cx="3044106" cy="37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0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DA66-B145-49CC-171D-E9985678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Mode Functions  - 1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5FAEF2-143D-B676-597B-5DFEF0185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809" y="2730095"/>
            <a:ext cx="5927725" cy="8501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745D-52EC-7CDB-B952-304914532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Suppose we assume the following form:</a:t>
            </a:r>
          </a:p>
          <a:p>
            <a:r>
              <a:rPr lang="en-US" dirty="0"/>
              <a:t>Creation and annihilation operators generate and destroy frequencies </a:t>
            </a:r>
          </a:p>
          <a:p>
            <a:r>
              <a:rPr lang="en-US" dirty="0"/>
              <a:t>We can assume a wave packet can be created or annihilated with a linear combination of these frequencies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0A4-1A0E-B2E3-9E61-BE5ECA42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22" y="3975052"/>
            <a:ext cx="2444876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C78E9-9E25-70F9-2E25-46A72ABB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Temporal Mode Functions - 2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FDBACA4-B478-2B39-AA19-D0CE21DE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773" y="5297331"/>
            <a:ext cx="2939515" cy="661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0F7FF-1FDD-A195-5D60-BE8C669B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16" y="2108200"/>
            <a:ext cx="2836599" cy="1719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CB933-6AF6-AA89-926B-E0585D53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53" y="3128654"/>
            <a:ext cx="2066143" cy="171998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EBB7BC-81DC-2C9B-8C6F-6E51C33FA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0396" y="4149090"/>
            <a:ext cx="2651642" cy="17199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9E6A0-960B-2A79-F2E1-37014E65F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orthogonal weight functions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Modify the creation and annihilation operators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Orthonormal set that are complete and follow this relationship 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56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90A1889-A56C-F9BA-C550-A88BA34D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63F5-F7E2-43A3-FC78-961DDEDC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9CDA-8111-CAB4-C0B1-6A3F41B1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Mode Function Defined by LWKR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032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F6508-9954-E414-C514-60914BF0D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E394F-A6FD-903A-6703-4DFA3767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𝛿𝜏</m:t>
                    </m:r>
                  </m:oMath>
                </a14:m>
                <a:r>
                  <a:rPr lang="en-US" dirty="0"/>
                  <a:t> is the temporal separation between photons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central frequency between photon a and b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is the frequency difference between photons a and b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  <a:blipFill>
                <a:blip r:embed="rId3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1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- 1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Conceived by Chung Ki Hong, Zheyu Ou, and Leonard Mandel in 1987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Landmark Experiment in Quantum Optics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F3658-9E00-41C2-3E2B-4ABE75ED6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1" b="1"/>
          <a:stretch/>
        </p:blipFill>
        <p:spPr bwMode="auto">
          <a:xfrm>
            <a:off x="6265647" y="-5"/>
            <a:ext cx="2917456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onard Mandel | Living History | Optica">
            <a:extLst>
              <a:ext uri="{FF2B5EF4-FFF2-40B4-BE49-F238E27FC236}">
                <a16:creationId xmlns:a16="http://schemas.microsoft.com/office/drawing/2014/main" id="{94808F8A-9E24-C6BE-8360-BD9D259E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r="-3" b="4276"/>
          <a:stretch/>
        </p:blipFill>
        <p:spPr bwMode="auto">
          <a:xfrm>
            <a:off x="9274543" y="-2656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he-Yu Jeff Ou, Ph.D.">
            <a:extLst>
              <a:ext uri="{FF2B5EF4-FFF2-40B4-BE49-F238E27FC236}">
                <a16:creationId xmlns:a16="http://schemas.microsoft.com/office/drawing/2014/main" id="{DED1A8D7-F65B-DCC4-0FDF-522988372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4" b="4"/>
          <a:stretch/>
        </p:blipFill>
        <p:spPr bwMode="auto">
          <a:xfrm>
            <a:off x="626193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onard Mandel | LibraryThing">
            <a:extLst>
              <a:ext uri="{FF2B5EF4-FFF2-40B4-BE49-F238E27FC236}">
                <a16:creationId xmlns:a16="http://schemas.microsoft.com/office/drawing/2014/main" id="{815B65A2-0075-5A53-043D-9A841536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3003"/>
          <a:stretch/>
        </p:blipFill>
        <p:spPr bwMode="auto">
          <a:xfrm>
            <a:off x="927454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6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E8EE-95F0-9E17-562A-C3C58DC2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 Experiment - 2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523F-14DE-BDDB-3BE1-FDE89F7DE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Photons are Incident Upon a Beam Splitter</a:t>
            </a:r>
          </a:p>
          <a:p>
            <a:r>
              <a:rPr lang="en-US" dirty="0"/>
              <a:t>Output Beams are Incident Upon a Photodetector</a:t>
            </a:r>
          </a:p>
          <a:p>
            <a:r>
              <a:rPr lang="en-US" dirty="0"/>
              <a:t>Delay between Detections Measured</a:t>
            </a:r>
          </a:p>
          <a:p>
            <a:endParaRPr lang="en-C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658D5E-B33B-D524-6B9C-6A216E9C55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988083"/>
              </p:ext>
            </p:extLst>
          </p:nvPr>
        </p:nvGraphicFramePr>
        <p:xfrm>
          <a:off x="5180642" y="1398319"/>
          <a:ext cx="6647701" cy="406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2552760" progId="PBrush">
                  <p:embed/>
                </p:oleObj>
              </mc:Choice>
              <mc:Fallback>
                <p:oleObj name="Bitmap Image" r:id="rId2" imgW="4178160" imgH="2552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BF6E50-6557-0907-9315-12380437F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0642" y="1398319"/>
                        <a:ext cx="6647701" cy="4061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- 3</a:t>
            </a: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that if there was no temporal separation and the photons were indistinguishable – Coincidence counts were nonexistent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Purely Quantum Effect!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003862-9F3A-7BB5-7E14-EF9712FB7B3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65761"/>
              </p:ext>
            </p:extLst>
          </p:nvPr>
        </p:nvGraphicFramePr>
        <p:xfrm>
          <a:off x="5810250" y="2046288"/>
          <a:ext cx="5927725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315880" imgH="7626240" progId="PBrush">
                  <p:embed/>
                </p:oleObj>
              </mc:Choice>
              <mc:Fallback>
                <p:oleObj name="Bitmap Image" r:id="rId2" imgW="11315880" imgH="76262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B445BE8-C2B7-DA08-8A50-B5E426F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0250" y="2046288"/>
                        <a:ext cx="5927725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23D303-4431-64CD-AC84-DA5D3450F333}"/>
              </a:ext>
            </a:extLst>
          </p:cNvPr>
          <p:cNvSpPr txBox="1"/>
          <p:nvPr/>
        </p:nvSpPr>
        <p:spPr>
          <a:xfrm>
            <a:off x="6096000" y="6376155"/>
            <a:ext cx="550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https://www.mdpi.com/1424-8220/20/12/3475/htm</a:t>
            </a:r>
          </a:p>
        </p:txBody>
      </p:sp>
    </p:spTree>
    <p:extLst>
      <p:ext uri="{BB962C8B-B14F-4D97-AF65-F5344CB8AC3E}">
        <p14:creationId xmlns:p14="http://schemas.microsoft.com/office/powerpoint/2010/main" val="23570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050838"/>
              </p:ext>
            </p:extLst>
          </p:nvPr>
        </p:nvGraphicFramePr>
        <p:xfrm>
          <a:off x="1096963" y="2216879"/>
          <a:ext cx="10058400" cy="36804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(HOM)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 Dip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48002-1ADC-D915-0A94-7F77284F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20" y="4438842"/>
            <a:ext cx="4088062" cy="11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2BF79A-306F-BCC4-2A15-01473B32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66553"/>
            <a:ext cx="10925102" cy="13110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E23C-1F06-3090-FDF3-C5113099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000" dirty="0"/>
              <a:t>The HOM Experiment – The Math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4387-FCBD-F437-7189-53A221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Result of the HOM Experiment – No Coincidence Counts!</a:t>
            </a:r>
          </a:p>
        </p:txBody>
      </p:sp>
    </p:spTree>
    <p:extLst>
      <p:ext uri="{BB962C8B-B14F-4D97-AF65-F5344CB8AC3E}">
        <p14:creationId xmlns:p14="http://schemas.microsoft.com/office/powerpoint/2010/main" val="5490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0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Rectangle 718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6BA9-1309-FFD2-3BB6-A782136D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The Second Order Correlation Function</a:t>
            </a:r>
          </a:p>
        </p:txBody>
      </p:sp>
      <p:cxnSp>
        <p:nvCxnSpPr>
          <p:cNvPr id="7192" name="Straight Connector 718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82691-C428-CB8C-5079-64C73D8F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Motivated by the Experiments of R. Hanbury-Brown and R. Twiss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Wanted to Prove that a Beam Splitter was Sufficient to Determine Star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 that Intensity was Proportional to Current Fluctuations</a:t>
            </a:r>
          </a:p>
        </p:txBody>
      </p:sp>
      <p:pic>
        <p:nvPicPr>
          <p:cNvPr id="7172" name="Picture 4" descr="First Observation of Photon Correlations (Bunching) with Beamsplitter and  Photomultipliers (Robert Hanbury Brown and Richard Quintin Twiss) |  SpringerLink">
            <a:extLst>
              <a:ext uri="{FF2B5EF4-FFF2-40B4-BE49-F238E27FC236}">
                <a16:creationId xmlns:a16="http://schemas.microsoft.com/office/drawing/2014/main" id="{03DB2332-55BB-CD6A-8005-C0231D17D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r="-2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5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3700" dirty="0">
                    <a:solidFill>
                      <a:schemeClr val="tx1"/>
                    </a:solidFill>
                  </a:rPr>
                  <a:t>Second Order Correlation Function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sz="3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  <a:blipFill>
                <a:blip r:embed="rId2"/>
                <a:stretch>
                  <a:fillRect l="-3160" r="-4179" b="-139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A001-11FF-4C03-5911-DDE900D4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Output Modelled via Second Order Correlation Function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In Quantum Optics, Photon Counting Used Rather than Intensity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7A29-3CD7-B174-A5ED-939DE391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8206" y="3026123"/>
            <a:ext cx="3930805" cy="114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8D73-19D5-36F6-7FE3-FEB6A1B1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92" y="4434096"/>
            <a:ext cx="3936614" cy="1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Colorful blocks arranged to make stairs">
            <a:extLst>
              <a:ext uri="{FF2B5EF4-FFF2-40B4-BE49-F238E27FC236}">
                <a16:creationId xmlns:a16="http://schemas.microsoft.com/office/drawing/2014/main" id="{31B1AB8A-EBEE-BD0D-5142-00D98E896C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730"/>
          <a:stretch/>
        </p:blipFill>
        <p:spPr>
          <a:xfrm>
            <a:off x="22229" y="-9194"/>
            <a:ext cx="1219199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4428AF-C2AD-0C32-6017-D92862EF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Now Let’s Build!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26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5AEEE7B-0995-6C9D-5608-17972194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87701"/>
            <a:ext cx="10925102" cy="3468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8FA4B-1C03-34D6-3167-7F789B37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Detecting the Quantum Beat - 1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E9735-7FC1-E66C-92D5-40824B99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Develop second order correlation that represents HOM effect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Function shown previously considers input interactions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Slight change for output interactions of photons </a:t>
            </a:r>
            <a:r>
              <a:rPr lang="en-US" sz="1500" b="1" i="1" dirty="0"/>
              <a:t>c</a:t>
            </a:r>
            <a:r>
              <a:rPr lang="en-US" sz="1500" dirty="0"/>
              <a:t> and </a:t>
            </a:r>
            <a:r>
              <a:rPr lang="en-US" sz="1500" b="1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97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the Quantum Beat - 2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F7719-A21E-C916-5AD1-F9108EBB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29" y="2727954"/>
            <a:ext cx="6583227" cy="23535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do not know what output photons look like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Consider the beam splitter transformation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terms of input photons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  <a:blipFill>
                <a:blip r:embed="rId3"/>
                <a:stretch>
                  <a:fillRect l="-3795" r="-23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7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Quantum Beat - 3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A54F0-348D-9AC8-B38A-407DC4D8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0602"/>
            <a:ext cx="5927725" cy="9187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01B34-9228-6234-1441-68E316273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Simplifications: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Only considering single photon emissions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Time dependence only in the temporal mode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Use of vacuum 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Expectation of number operator on first excited state is 1</a:t>
            </a:r>
          </a:p>
        </p:txBody>
      </p:sp>
    </p:spTree>
    <p:extLst>
      <p:ext uri="{BB962C8B-B14F-4D97-AF65-F5344CB8AC3E}">
        <p14:creationId xmlns:p14="http://schemas.microsoft.com/office/powerpoint/2010/main" val="13343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5920-3539-7FDD-3332-CEC8C24C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Graphing the Quantum Beat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</p:spPr>
            <p:txBody>
              <a:bodyPr vert="horz" lIns="0" tIns="45720" rIns="0" bIns="45720" rtlCol="0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900" dirty="0">
                    <a:solidFill>
                      <a:schemeClr val="tx1"/>
                    </a:solidFill>
                  </a:rPr>
                  <a:t>We can graph 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over different frequency differences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1900" dirty="0"/>
              </a:p>
              <a:p>
                <a:r>
                  <a:rPr lang="en-CA" sz="1900" dirty="0"/>
                  <a:t>As frequency increases so too do the number of fringes within the envelope</a:t>
                </a:r>
                <a:endParaRPr lang="en-US" sz="1900" dirty="0">
                  <a:solidFill>
                    <a:schemeClr val="tx1"/>
                  </a:solidFill>
                </a:endParaRPr>
              </a:p>
              <a:p>
                <a:endParaRPr lang="en-CA" sz="19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  <a:blipFill>
                <a:blip r:embed="rId2"/>
                <a:stretch>
                  <a:fillRect l="-2235" t="-1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9B5B1D-CF95-A045-43AE-376520C8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" b="3"/>
          <a:stretch/>
        </p:blipFill>
        <p:spPr>
          <a:xfrm>
            <a:off x="7610358" y="4596914"/>
            <a:ext cx="4593966" cy="22146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1489-F172-EAD0-A861-61465945F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>
          <a:xfrm>
            <a:off x="7610357" y="83587"/>
            <a:ext cx="4580098" cy="215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21562-C095-EA1A-FACA-6754E66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4" b="5"/>
          <a:stretch/>
        </p:blipFill>
        <p:spPr>
          <a:xfrm>
            <a:off x="7611903" y="2304357"/>
            <a:ext cx="4580097" cy="226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1320E-C225-3B56-436B-59D0C2F66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50" y="2457400"/>
            <a:ext cx="7004410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85132-0F1B-B298-2D30-BBD8E9C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HOM Dip - 1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944D-9544-61D7-AEFC-20E194C8A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over all detection times and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delays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Probability Distribution of all Possible Detection Delays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Contrast it with Idealized HOM Dip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34232-42D1-22E4-357B-F2B7EB3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02" y="2530323"/>
            <a:ext cx="6049442" cy="831797"/>
          </a:xfrm>
          <a:prstGeom prst="rect">
            <a:avLst/>
          </a:prstGeom>
        </p:spPr>
      </p:pic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FEEB7D8-7839-AF91-3113-A7EC4420D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686" y="4031526"/>
            <a:ext cx="4001315" cy="13204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1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986" y="2890038"/>
            <a:ext cx="4700694" cy="2979056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endParaRPr lang="en-US" sz="200" dirty="0"/>
          </a:p>
          <a:p>
            <a:r>
              <a:rPr lang="en-US" dirty="0"/>
              <a:t>Can you tell me about the final particle trajectories?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1319-5774-00F3-9A94-066B15C4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92F8A-354B-70E4-E858-F9535AB42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FFC57-88DE-AD2F-82CF-AD2A21655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graph the probability distribution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rise in the HOM Dip as frequency difference becomes larger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Confirmation of Photon Distinguishability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7C3E6B-0BC8-6D22-2A25-498A222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1DF17-C90C-9804-6993-8826C8F629E6}"/>
              </a:ext>
            </a:extLst>
          </p:cNvPr>
          <p:cNvSpPr/>
          <p:nvPr/>
        </p:nvSpPr>
        <p:spPr>
          <a:xfrm>
            <a:off x="0" y="3579"/>
            <a:ext cx="6014585" cy="68508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23259-A057-9188-26D1-65FC79F7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-4822" r="14881" b="-1"/>
          <a:stretch/>
        </p:blipFill>
        <p:spPr>
          <a:xfrm>
            <a:off x="0" y="939800"/>
            <a:ext cx="6019978" cy="591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67339-93FB-3775-07A2-B18396A2DF2A}"/>
              </a:ext>
            </a:extLst>
          </p:cNvPr>
          <p:cNvSpPr txBox="1"/>
          <p:nvPr/>
        </p:nvSpPr>
        <p:spPr>
          <a:xfrm>
            <a:off x="581592" y="341526"/>
            <a:ext cx="485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HOM Dip - 2</a:t>
            </a:r>
            <a:endParaRPr lang="en-CA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8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ABE28-740B-0093-78B0-6113F438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198796"/>
                </a:solidFill>
              </a:rPr>
              <a:t>Summary of Results</a:t>
            </a:r>
          </a:p>
        </p:txBody>
      </p:sp>
      <p:pic>
        <p:nvPicPr>
          <p:cNvPr id="1026" name="Picture 2" descr="What Is a Photon in Physics?">
            <a:extLst>
              <a:ext uri="{FF2B5EF4-FFF2-40B4-BE49-F238E27FC236}">
                <a16:creationId xmlns:a16="http://schemas.microsoft.com/office/drawing/2014/main" id="{853D5AC4-7F4B-4443-EEC2-DED3B1825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1" r="-1" b="10119"/>
          <a:stretch/>
        </p:blipFill>
        <p:spPr bwMode="auto">
          <a:xfrm>
            <a:off x="-1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D429B-B31E-C626-B6FC-64905C45F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4786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Confirms the use of HOM experiment as verification of Photon Indistinguishability in the Frequency Domain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Presence of Quantum Beat when graphing 2</a:t>
            </a: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Order Correlation Function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Rising of HOM Dip as Frequency Difference is Changed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C3E46-7F15-C015-18AE-107410F99ABD}"/>
              </a:ext>
            </a:extLst>
          </p:cNvPr>
          <p:cNvSpPr txBox="1"/>
          <p:nvPr/>
        </p:nvSpPr>
        <p:spPr>
          <a:xfrm>
            <a:off x="38740" y="6444734"/>
            <a:ext cx="80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42851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uture of Computing | Oxford Martin School">
            <a:extLst>
              <a:ext uri="{FF2B5EF4-FFF2-40B4-BE49-F238E27FC236}">
                <a16:creationId xmlns:a16="http://schemas.microsoft.com/office/drawing/2014/main" id="{7A9FEE73-DC3A-114C-B8FB-55DA6501E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r="6480" b="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3FB6A-5F9C-7007-D992-132D5891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Future Considerations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80B5E-DCFD-DBEE-45D1-A53F443A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Industry Standard is Spontaneous Parametric Down Conversion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Seeks to move away from this through Quantum Dot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Test Reimer Group’s Quantum Dot using HOM Experiment 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Measure Distinguishability of Generated Photons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54D-2004-4C0E-1353-E5A96B98500A}"/>
              </a:ext>
            </a:extLst>
          </p:cNvPr>
          <p:cNvSpPr txBox="1"/>
          <p:nvPr/>
        </p:nvSpPr>
        <p:spPr>
          <a:xfrm>
            <a:off x="3567839" y="6400800"/>
            <a:ext cx="542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https://www.oxfordmartin.ox.ac.uk/future-computing</a:t>
            </a:r>
            <a:r>
              <a:rPr lang="en-CA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058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53687-53B3-3B59-571E-79BE99E9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Quantum Dot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C5F9F-4664-7233-0C9C-08DBE7B26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05069"/>
            <a:ext cx="5977938" cy="3383902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Quantum dot consists of two V-III Semiconductors </a:t>
            </a:r>
            <a:endParaRPr lang="en-US"/>
          </a:p>
          <a:p>
            <a:pPr marL="742950" lvl="1" indent="-285750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InP</a:t>
            </a:r>
          </a:p>
          <a:p>
            <a:pPr marL="742950" lvl="1" indent="-285750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InAsP</a:t>
            </a:r>
          </a:p>
          <a:p>
            <a:pPr>
              <a:lnSpc>
                <a:spcPct val="100000"/>
              </a:lnSpc>
            </a:pPr>
            <a:r>
              <a:rPr lang="en-US"/>
              <a:t>Nanowire made up of InP</a:t>
            </a:r>
          </a:p>
          <a:p>
            <a:pPr>
              <a:lnSpc>
                <a:spcPct val="100000"/>
              </a:lnSpc>
            </a:pPr>
            <a:r>
              <a:rPr lang="en-US"/>
              <a:t>Quantum Dot itself InAsP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4C10C6-8E81-7A90-9D6E-C41302D23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7588" y="630202"/>
            <a:ext cx="1143040" cy="55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8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7791B-1FF7-3E01-BC49-2250D5CA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</a:rPr>
              <a:t>Using the Quantum Dot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6CC3D4-FF4E-3F11-14ED-AF45FC567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27" y="640081"/>
            <a:ext cx="5061970" cy="5314406"/>
          </a:xfrm>
          <a:prstGeom prst="rect">
            <a:avLst/>
          </a:prstGeom>
        </p:spPr>
      </p:pic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67D73-8575-4BFA-4CD7-35F10D103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Mode Used is 2 Photon Resonant Excitation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Light hits the nanowire which excites electrons into conduction band 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Upon Recombination Electrons and Holes Fall into Quantum Dot </a:t>
            </a:r>
          </a:p>
          <a:p>
            <a:pPr>
              <a:lnSpc>
                <a:spcPct val="10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2471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4DA08-E1F1-E1EF-6060-EF99B379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What about 2?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5FB64-4860-2666-0313-A692AB4AB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General Process uses Exciton-Biexciton Cascade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2 Electron-Hole Pairs in Quantum Dot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Energy Transition from Biexciton to Exciton dictates energy of emitted photon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B668CA-3DC0-3BAB-8B33-4368B6ACB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27" b="-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7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An Introduction to Quantum Optics">
            <a:extLst>
              <a:ext uri="{FF2B5EF4-FFF2-40B4-BE49-F238E27FC236}">
                <a16:creationId xmlns:a16="http://schemas.microsoft.com/office/drawing/2014/main" id="{4185026C-8340-DBDF-AB63-0ABDD4394F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1" r="1" b="1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69CDF-CB5C-3619-7D51-08CBC718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Products of Quantum Dot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2E423-B9D7-CD9E-E0E9-66E72BC46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Nanowire made such that only one frequency mode is allowed</a:t>
            </a:r>
          </a:p>
          <a:p>
            <a:pPr>
              <a:lnSpc>
                <a:spcPct val="100000"/>
              </a:lnSpc>
            </a:pPr>
            <a:r>
              <a:rPr lang="en-US" sz="1600"/>
              <a:t>Taper allows for smooth transition of photon into free space</a:t>
            </a:r>
          </a:p>
          <a:p>
            <a:pPr>
              <a:lnSpc>
                <a:spcPct val="100000"/>
              </a:lnSpc>
            </a:pPr>
            <a:r>
              <a:rPr lang="en-US" sz="1600"/>
              <a:t>This is then collected into optical cables for experimentation </a:t>
            </a:r>
          </a:p>
          <a:p>
            <a:pPr>
              <a:lnSpc>
                <a:spcPct val="100000"/>
              </a:lnSpc>
            </a:pPr>
            <a:r>
              <a:rPr lang="en-US" sz="1600"/>
              <a:t>Emits Photon with a Voigt Profile</a:t>
            </a:r>
          </a:p>
          <a:p>
            <a:pPr>
              <a:lnSpc>
                <a:spcPct val="100000"/>
              </a:lnSpc>
            </a:pPr>
            <a:endParaRPr lang="en-US" sz="1600"/>
          </a:p>
        </p:txBody>
      </p:sp>
      <p:sp>
        <p:nvSpPr>
          <p:cNvPr id="1041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7D980-36D0-E1C7-3B8A-52AE53565AB2}"/>
              </a:ext>
            </a:extLst>
          </p:cNvPr>
          <p:cNvSpPr txBox="1"/>
          <p:nvPr/>
        </p:nvSpPr>
        <p:spPr>
          <a:xfrm>
            <a:off x="3053766" y="6447947"/>
            <a:ext cx="568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https://www.azooptics.com/Article.aspx?ArticleID=1502</a:t>
            </a:r>
          </a:p>
        </p:txBody>
      </p:sp>
    </p:spTree>
    <p:extLst>
      <p:ext uri="{BB962C8B-B14F-4D97-AF65-F5344CB8AC3E}">
        <p14:creationId xmlns:p14="http://schemas.microsoft.com/office/powerpoint/2010/main" val="3519173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716541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088569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326475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28614-298C-DE5F-1532-1F085ABED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88EBF2-59BC-67E4-82B3-5675B20F2C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CA" dirty="0"/>
          </a:p>
          <a:p>
            <a:r>
              <a:rPr lang="en-CA" dirty="0"/>
              <a:t>What about now?</a:t>
            </a:r>
          </a:p>
          <a:p>
            <a:endParaRPr lang="en-CA" dirty="0"/>
          </a:p>
          <a:p>
            <a:r>
              <a:rPr lang="en-CA" dirty="0"/>
              <a:t>And if they were quantum particles?</a:t>
            </a:r>
          </a:p>
        </p:txBody>
      </p:sp>
    </p:spTree>
    <p:extLst>
      <p:ext uri="{BB962C8B-B14F-4D97-AF65-F5344CB8AC3E}">
        <p14:creationId xmlns:p14="http://schemas.microsoft.com/office/powerpoint/2010/main" val="1552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704070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inimalistic brown clock">
            <a:extLst>
              <a:ext uri="{FF2B5EF4-FFF2-40B4-BE49-F238E27FC236}">
                <a16:creationId xmlns:a16="http://schemas.microsoft.com/office/drawing/2014/main" id="{A0FBC79B-17F1-5501-896A-15F68BC37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8496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621C9-264C-DD17-0927-1E13417B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Thank You for Your Time and Consideration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Photon Indistinguishability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“Time- Resolved Two-Photon Interference”</a:t>
            </a: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by Legero, Wilk, Kuhn, and Rempe (LWKR):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Compare Probability Distributions Found with Idealized HOM Probability Distribution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6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“Signatures of Hong-Ou-Mandel Interference at Microwave Frequencies” </a:t>
            </a:r>
          </a:p>
          <a:p>
            <a:pPr lvl="1"/>
            <a:r>
              <a:rPr lang="en-US" sz="2000" dirty="0"/>
              <a:t>by M. J. Woolley, C. Lang, C. Eichler, A. Wallraff, and A. Blaise (WLEWB)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29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Hung-Ou-Mandel Experiment on Incident Photons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 and Detection Delays</a:t>
            </a: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1105</TotalTime>
  <Words>1196</Words>
  <Application>Microsoft Office PowerPoint</Application>
  <PresentationFormat>Widescreen</PresentationFormat>
  <Paragraphs>221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-apple-system</vt:lpstr>
      <vt:lpstr>Arial</vt:lpstr>
      <vt:lpstr>Bookman Old Style</vt:lpstr>
      <vt:lpstr>Calibri</vt:lpstr>
      <vt:lpstr>Cambria Math</vt:lpstr>
      <vt:lpstr>Franklin Gothic Book</vt:lpstr>
      <vt:lpstr>1_RetrospectVTI</vt:lpstr>
      <vt:lpstr>Bitmap Image</vt:lpstr>
      <vt:lpstr>Can You Feel the Beat?</vt:lpstr>
      <vt:lpstr>Summary of Contents</vt:lpstr>
      <vt:lpstr>The Question of Indistinguishability </vt:lpstr>
      <vt:lpstr>The Question of Indistinguishability </vt:lpstr>
      <vt:lpstr>Photon Indistinguishability </vt:lpstr>
      <vt:lpstr>Plan of Attack - Motivation</vt:lpstr>
      <vt:lpstr>Plan of Attack - Motivation</vt:lpstr>
      <vt:lpstr>Plan of Attack - Process</vt:lpstr>
      <vt:lpstr>Plan of Attack - Process</vt:lpstr>
      <vt:lpstr>Plan of Attack – What is Needed </vt:lpstr>
      <vt:lpstr>The Photon - 1</vt:lpstr>
      <vt:lpstr>The Photon - 2</vt:lpstr>
      <vt:lpstr>Temporal Mode Functions  - 1</vt:lpstr>
      <vt:lpstr>Temporal Mode Functions - 2</vt:lpstr>
      <vt:lpstr>The Photon - 3</vt:lpstr>
      <vt:lpstr>The Photon - 4</vt:lpstr>
      <vt:lpstr>The HOM Experiment - 1 </vt:lpstr>
      <vt:lpstr>The HOM Experiment - 2</vt:lpstr>
      <vt:lpstr>The HOM Experiment - 3</vt:lpstr>
      <vt:lpstr>The HOM Experiment – The Math - 1</vt:lpstr>
      <vt:lpstr>The HOM Experiment – The Math - 2</vt:lpstr>
      <vt:lpstr>The Second Order Correlation Function</vt:lpstr>
      <vt:lpstr>Second Order Correlation Function – g^2 (t) </vt:lpstr>
      <vt:lpstr>Now Let’s Build!</vt:lpstr>
      <vt:lpstr>Detecting the Quantum Beat - 1 </vt:lpstr>
      <vt:lpstr>Detecting the Quantum Beat - 2</vt:lpstr>
      <vt:lpstr>Detecting the Quantum Beat - 3</vt:lpstr>
      <vt:lpstr>Graphing the Quantum Beat</vt:lpstr>
      <vt:lpstr>HOM Dip - 1</vt:lpstr>
      <vt:lpstr>PowerPoint Presentation</vt:lpstr>
      <vt:lpstr>Summary of Results</vt:lpstr>
      <vt:lpstr>Future Considerations</vt:lpstr>
      <vt:lpstr>Quantum Dot</vt:lpstr>
      <vt:lpstr>Using the Quantum Dot</vt:lpstr>
      <vt:lpstr>What about 2?</vt:lpstr>
      <vt:lpstr>Products of Quantum Dot</vt:lpstr>
      <vt:lpstr>Acknowledgements</vt:lpstr>
      <vt:lpstr>Acknowledgements</vt:lpstr>
      <vt:lpstr>Acknowledgements</vt:lpstr>
      <vt:lpstr>Acknowledgements</vt:lpstr>
      <vt:lpstr>Thank You for Your Time and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12</cp:revision>
  <dcterms:created xsi:type="dcterms:W3CDTF">2022-09-04T17:00:55Z</dcterms:created>
  <dcterms:modified xsi:type="dcterms:W3CDTF">2022-09-16T01:36:48Z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